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84381" autoAdjust="0"/>
  </p:normalViewPr>
  <p:slideViewPr>
    <p:cSldViewPr snapToGrid="0">
      <p:cViewPr varScale="1">
        <p:scale>
          <a:sx n="63" d="100"/>
          <a:sy n="63" d="100"/>
        </p:scale>
        <p:origin x="93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C96A53-9CD0-4ED5-8056-88B78603BD24}" type="datetimeFigureOut">
              <a:rPr lang="en-US" smtClean="0"/>
              <a:t>4/28/2019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0954ED-991C-46CF-ABF5-469CC513000C}" type="slidenum">
              <a:rPr lang="en-US" smtClean="0"/>
              <a:t>‹#›</a:t>
            </a:fld>
            <a:endParaRPr lang="en-US"/>
          </a:p>
        </p:txBody>
      </p:sp>
    </p:spTree>
    <p:extLst>
      <p:ext uri="{BB962C8B-B14F-4D97-AF65-F5344CB8AC3E}">
        <p14:creationId xmlns:p14="http://schemas.microsoft.com/office/powerpoint/2010/main" val="3057159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vision statement clearly defines the desire of the company is excelling in rendering satisfactory customer service targeting potential contractors and homeowners. In accordance with </a:t>
            </a:r>
            <a:r>
              <a:rPr lang="en-US" sz="1200" kern="1200" dirty="0" err="1" smtClean="0">
                <a:solidFill>
                  <a:schemeClr val="tx1"/>
                </a:solidFill>
                <a:effectLst/>
                <a:latin typeface="+mn-lt"/>
                <a:ea typeface="+mn-ea"/>
                <a:cs typeface="+mn-cs"/>
              </a:rPr>
              <a:t>Moorhouse</a:t>
            </a:r>
            <a:r>
              <a:rPr lang="en-US" sz="1200" kern="1200" dirty="0" smtClean="0">
                <a:solidFill>
                  <a:schemeClr val="tx1"/>
                </a:solidFill>
                <a:effectLst/>
                <a:latin typeface="+mn-lt"/>
                <a:ea typeface="+mn-ea"/>
                <a:cs typeface="+mn-cs"/>
              </a:rPr>
              <a:t> (2010), the vision statement should become a reality for the business to prosper (</a:t>
            </a:r>
            <a:r>
              <a:rPr lang="en-US" sz="1200" kern="1200" dirty="0" err="1" smtClean="0">
                <a:solidFill>
                  <a:schemeClr val="tx1"/>
                </a:solidFill>
                <a:effectLst/>
                <a:latin typeface="+mn-lt"/>
                <a:ea typeface="+mn-ea"/>
                <a:cs typeface="+mn-cs"/>
              </a:rPr>
              <a:t>Moorhouse</a:t>
            </a:r>
            <a:r>
              <a:rPr lang="en-US" sz="1200" kern="1200" dirty="0" smtClean="0">
                <a:solidFill>
                  <a:schemeClr val="tx1"/>
                </a:solidFill>
                <a:effectLst/>
                <a:latin typeface="+mn-lt"/>
                <a:ea typeface="+mn-ea"/>
                <a:cs typeface="+mn-cs"/>
              </a:rPr>
              <a:t>, 2010).</a:t>
            </a:r>
          </a:p>
          <a:p>
            <a:endParaRPr lang="en-US" dirty="0"/>
          </a:p>
        </p:txBody>
      </p:sp>
      <p:sp>
        <p:nvSpPr>
          <p:cNvPr id="4" name="Slide Number Placeholder 3"/>
          <p:cNvSpPr>
            <a:spLocks noGrp="1"/>
          </p:cNvSpPr>
          <p:nvPr>
            <p:ph type="sldNum" sz="quarter" idx="10"/>
          </p:nvPr>
        </p:nvSpPr>
        <p:spPr/>
        <p:txBody>
          <a:bodyPr/>
          <a:lstStyle/>
          <a:p>
            <a:fld id="{B40954ED-991C-46CF-ABF5-469CC513000C}" type="slidenum">
              <a:rPr lang="en-US" smtClean="0"/>
              <a:t>2</a:t>
            </a:fld>
            <a:endParaRPr lang="en-US"/>
          </a:p>
        </p:txBody>
      </p:sp>
    </p:spTree>
    <p:extLst>
      <p:ext uri="{BB962C8B-B14F-4D97-AF65-F5344CB8AC3E}">
        <p14:creationId xmlns:p14="http://schemas.microsoft.com/office/powerpoint/2010/main" val="3454741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will be useful to sell the vision to an employee using the Kotter's eight steps change model. The model not only ensures that the vision is disseminated well but also changes the organization culture (Kotter, 2008). I chose these model since it is powerful for leading the leader or rather a top level of management.</a:t>
            </a:r>
          </a:p>
          <a:p>
            <a:endParaRPr lang="en-US" dirty="0"/>
          </a:p>
        </p:txBody>
      </p:sp>
      <p:sp>
        <p:nvSpPr>
          <p:cNvPr id="4" name="Slide Number Placeholder 3"/>
          <p:cNvSpPr>
            <a:spLocks noGrp="1"/>
          </p:cNvSpPr>
          <p:nvPr>
            <p:ph type="sldNum" sz="quarter" idx="10"/>
          </p:nvPr>
        </p:nvSpPr>
        <p:spPr/>
        <p:txBody>
          <a:bodyPr/>
          <a:lstStyle/>
          <a:p>
            <a:fld id="{B40954ED-991C-46CF-ABF5-469CC513000C}" type="slidenum">
              <a:rPr lang="en-US" smtClean="0"/>
              <a:t>3</a:t>
            </a:fld>
            <a:endParaRPr lang="en-US"/>
          </a:p>
        </p:txBody>
      </p:sp>
    </p:spTree>
    <p:extLst>
      <p:ext uri="{BB962C8B-B14F-4D97-AF65-F5344CB8AC3E}">
        <p14:creationId xmlns:p14="http://schemas.microsoft.com/office/powerpoint/2010/main" val="1456240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Establish a sense of urgency.</a:t>
            </a:r>
          </a:p>
          <a:p>
            <a:r>
              <a:rPr lang="en-US" sz="1200" kern="1200" dirty="0" smtClean="0">
                <a:solidFill>
                  <a:schemeClr val="tx1"/>
                </a:solidFill>
                <a:effectLst/>
                <a:latin typeface="+mn-lt"/>
                <a:ea typeface="+mn-ea"/>
                <a:cs typeface="+mn-cs"/>
              </a:rPr>
              <a:t>This is the initial phase towards achieving change in culture and ensuring that people assimilate the vision. It is important to show the people why they should adopt the vision and the aftermath rewards.</a:t>
            </a:r>
          </a:p>
          <a:p>
            <a:pPr lvl="0"/>
            <a:r>
              <a:rPr lang="en-US" sz="1200" kern="1200" dirty="0" smtClean="0">
                <a:solidFill>
                  <a:schemeClr val="tx1"/>
                </a:solidFill>
                <a:effectLst/>
                <a:latin typeface="+mn-lt"/>
                <a:ea typeface="+mn-ea"/>
                <a:cs typeface="+mn-cs"/>
              </a:rPr>
              <a:t>Formation of Powerful Coalition</a:t>
            </a:r>
          </a:p>
          <a:p>
            <a:r>
              <a:rPr lang="en-US" sz="1200" kern="1200" dirty="0" smtClean="0">
                <a:solidFill>
                  <a:schemeClr val="tx1"/>
                </a:solidFill>
                <a:effectLst/>
                <a:latin typeface="+mn-lt"/>
                <a:ea typeface="+mn-ea"/>
                <a:cs typeface="+mn-cs"/>
              </a:rPr>
              <a:t>In this kind of process, it is difficult to work with a large team of members since some are not dedicated (Doll &amp; Miller, 2008). It is therefore wise to form a powerful teamwork who can make a change and identify the weak areas within the team so that they can fully adopt the vision.</a:t>
            </a:r>
          </a:p>
          <a:p>
            <a:endParaRPr lang="en-US" dirty="0"/>
          </a:p>
        </p:txBody>
      </p:sp>
      <p:sp>
        <p:nvSpPr>
          <p:cNvPr id="4" name="Slide Number Placeholder 3"/>
          <p:cNvSpPr>
            <a:spLocks noGrp="1"/>
          </p:cNvSpPr>
          <p:nvPr>
            <p:ph type="sldNum" sz="quarter" idx="10"/>
          </p:nvPr>
        </p:nvSpPr>
        <p:spPr/>
        <p:txBody>
          <a:bodyPr/>
          <a:lstStyle/>
          <a:p>
            <a:fld id="{B40954ED-991C-46CF-ABF5-469CC513000C}" type="slidenum">
              <a:rPr lang="en-US" smtClean="0"/>
              <a:t>4</a:t>
            </a:fld>
            <a:endParaRPr lang="en-US"/>
          </a:p>
        </p:txBody>
      </p:sp>
    </p:spTree>
    <p:extLst>
      <p:ext uri="{BB962C8B-B14F-4D97-AF65-F5344CB8AC3E}">
        <p14:creationId xmlns:p14="http://schemas.microsoft.com/office/powerpoint/2010/main" val="1608270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Develop Vision and strategy</a:t>
            </a:r>
          </a:p>
          <a:p>
            <a:r>
              <a:rPr lang="en-US" sz="1200" kern="1200" dirty="0" smtClean="0">
                <a:solidFill>
                  <a:schemeClr val="tx1"/>
                </a:solidFill>
                <a:effectLst/>
                <a:latin typeface="+mn-lt"/>
                <a:ea typeface="+mn-ea"/>
                <a:cs typeface="+mn-cs"/>
              </a:rPr>
              <a:t>Since this has been done, it is easy to fasten the process.</a:t>
            </a:r>
          </a:p>
          <a:p>
            <a:pPr lvl="0"/>
            <a:r>
              <a:rPr lang="en-US" sz="1200" kern="1200" dirty="0" smtClean="0">
                <a:solidFill>
                  <a:schemeClr val="tx1"/>
                </a:solidFill>
                <a:effectLst/>
                <a:latin typeface="+mn-lt"/>
                <a:ea typeface="+mn-ea"/>
                <a:cs typeface="+mn-cs"/>
              </a:rPr>
              <a:t>Communication of vision</a:t>
            </a:r>
          </a:p>
          <a:p>
            <a:r>
              <a:rPr lang="en-US" sz="1200" kern="1200" dirty="0" smtClean="0">
                <a:solidFill>
                  <a:schemeClr val="tx1"/>
                </a:solidFill>
                <a:effectLst/>
                <a:latin typeface="+mn-lt"/>
                <a:ea typeface="+mn-ea"/>
                <a:cs typeface="+mn-cs"/>
              </a:rPr>
              <a:t>This is a vital step after the development of the vision. People should have reasons as to why they should assimilate the vision.  This may entail workshops and training of the selected team. When the team is fully satisfied with the need for change, they will translate their efforts into adopting the vision.</a:t>
            </a:r>
          </a:p>
          <a:p>
            <a:pPr lvl="0"/>
            <a:r>
              <a:rPr lang="en-US" sz="1200" kern="1200" dirty="0" smtClean="0">
                <a:solidFill>
                  <a:schemeClr val="tx1"/>
                </a:solidFill>
                <a:effectLst/>
                <a:latin typeface="+mn-lt"/>
                <a:ea typeface="+mn-ea"/>
                <a:cs typeface="+mn-cs"/>
              </a:rPr>
              <a:t>Removing obstacles</a:t>
            </a:r>
          </a:p>
          <a:p>
            <a:r>
              <a:rPr lang="en-US" sz="1200" kern="1200" dirty="0" smtClean="0">
                <a:solidFill>
                  <a:schemeClr val="tx1"/>
                </a:solidFill>
                <a:effectLst/>
                <a:latin typeface="+mn-lt"/>
                <a:ea typeface="+mn-ea"/>
                <a:cs typeface="+mn-cs"/>
              </a:rPr>
              <a:t>The manager should identify the areas of concern within the team and thus empower them to make effective change. The use of seminars and organization training could be effective in teaching the team on having a successful cultural transition</a:t>
            </a:r>
            <a:endParaRPr lang="en-US" dirty="0"/>
          </a:p>
        </p:txBody>
      </p:sp>
      <p:sp>
        <p:nvSpPr>
          <p:cNvPr id="4" name="Slide Number Placeholder 3"/>
          <p:cNvSpPr>
            <a:spLocks noGrp="1"/>
          </p:cNvSpPr>
          <p:nvPr>
            <p:ph type="sldNum" sz="quarter" idx="10"/>
          </p:nvPr>
        </p:nvSpPr>
        <p:spPr/>
        <p:txBody>
          <a:bodyPr/>
          <a:lstStyle/>
          <a:p>
            <a:fld id="{B40954ED-991C-46CF-ABF5-469CC513000C}" type="slidenum">
              <a:rPr lang="en-US" smtClean="0"/>
              <a:t>5</a:t>
            </a:fld>
            <a:endParaRPr lang="en-US"/>
          </a:p>
        </p:txBody>
      </p:sp>
    </p:spTree>
    <p:extLst>
      <p:ext uri="{BB962C8B-B14F-4D97-AF65-F5344CB8AC3E}">
        <p14:creationId xmlns:p14="http://schemas.microsoft.com/office/powerpoint/2010/main" val="2454542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Create short term goals</a:t>
            </a:r>
          </a:p>
          <a:p>
            <a:r>
              <a:rPr lang="en-US" sz="1200" kern="1200" dirty="0" smtClean="0">
                <a:solidFill>
                  <a:schemeClr val="tx1"/>
                </a:solidFill>
                <a:effectLst/>
                <a:latin typeface="+mn-lt"/>
                <a:ea typeface="+mn-ea"/>
                <a:cs typeface="+mn-cs"/>
              </a:rPr>
              <a:t>A long term goal takes a lot of time and energy to achieve. It is thus effective that the company should create short term goals in conjunction with the vision. The goals will then provide channels that will make the vision a reality.</a:t>
            </a:r>
          </a:p>
          <a:p>
            <a:r>
              <a:rPr lang="en-US" sz="1200" kern="1200" dirty="0" smtClean="0">
                <a:solidFill>
                  <a:schemeClr val="tx1"/>
                </a:solidFill>
                <a:effectLst/>
                <a:latin typeface="+mn-lt"/>
                <a:ea typeface="+mn-ea"/>
                <a:cs typeface="+mn-cs"/>
              </a:rPr>
              <a:t>Build on Change: Every change requires all individuals to be persistent. Even though the vision may seem to be challenging in the earlier stages, one needs to be persistent to ensure cultural change (Kotter, 2012).</a:t>
            </a:r>
          </a:p>
          <a:p>
            <a:r>
              <a:rPr lang="en-US" sz="1200" kern="1200" dirty="0" smtClean="0">
                <a:solidFill>
                  <a:schemeClr val="tx1"/>
                </a:solidFill>
                <a:effectLst/>
                <a:latin typeface="+mn-lt"/>
                <a:ea typeface="+mn-ea"/>
                <a:cs typeface="+mn-cs"/>
              </a:rPr>
              <a:t>Anchoring change in corporate culture</a:t>
            </a:r>
          </a:p>
          <a:p>
            <a:r>
              <a:rPr lang="en-US" sz="1200" kern="1200" dirty="0" smtClean="0">
                <a:solidFill>
                  <a:schemeClr val="tx1"/>
                </a:solidFill>
                <a:effectLst/>
                <a:latin typeface="+mn-lt"/>
                <a:ea typeface="+mn-ea"/>
                <a:cs typeface="+mn-cs"/>
              </a:rPr>
              <a:t>After the adoption of the vision, it is vital to maintain the achievement and ensure that it becomes an integral part of the organization.</a:t>
            </a:r>
          </a:p>
          <a:p>
            <a:endParaRPr lang="en-US" dirty="0"/>
          </a:p>
        </p:txBody>
      </p:sp>
      <p:sp>
        <p:nvSpPr>
          <p:cNvPr id="4" name="Slide Number Placeholder 3"/>
          <p:cNvSpPr>
            <a:spLocks noGrp="1"/>
          </p:cNvSpPr>
          <p:nvPr>
            <p:ph type="sldNum" sz="quarter" idx="10"/>
          </p:nvPr>
        </p:nvSpPr>
        <p:spPr/>
        <p:txBody>
          <a:bodyPr/>
          <a:lstStyle/>
          <a:p>
            <a:fld id="{B40954ED-991C-46CF-ABF5-469CC513000C}" type="slidenum">
              <a:rPr lang="en-US" smtClean="0"/>
              <a:t>6</a:t>
            </a:fld>
            <a:endParaRPr lang="en-US"/>
          </a:p>
        </p:txBody>
      </p:sp>
    </p:spTree>
    <p:extLst>
      <p:ext uri="{BB962C8B-B14F-4D97-AF65-F5344CB8AC3E}">
        <p14:creationId xmlns:p14="http://schemas.microsoft.com/office/powerpoint/2010/main" val="4109954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Kotter's Model of organization change can increase or reduce challenges. It is essential to recognize that the steps are easy to follow to facilitate the transition and selling out of the vision </a:t>
            </a:r>
          </a:p>
          <a:p>
            <a:r>
              <a:rPr lang="en-US" sz="1200" kern="1200" dirty="0" smtClean="0">
                <a:solidFill>
                  <a:schemeClr val="tx1"/>
                </a:solidFill>
                <a:effectLst/>
                <a:latin typeface="+mn-lt"/>
                <a:ea typeface="+mn-ea"/>
                <a:cs typeface="+mn-cs"/>
              </a:rPr>
              <a:t>Following the steps will ensure that the team fully adopts the vision and provide a platform where the employees can identify their opposing ideologies and appreciate the vision.</a:t>
            </a:r>
          </a:p>
          <a:p>
            <a:endParaRPr lang="en-US" dirty="0"/>
          </a:p>
        </p:txBody>
      </p:sp>
      <p:sp>
        <p:nvSpPr>
          <p:cNvPr id="4" name="Slide Number Placeholder 3"/>
          <p:cNvSpPr>
            <a:spLocks noGrp="1"/>
          </p:cNvSpPr>
          <p:nvPr>
            <p:ph type="sldNum" sz="quarter" idx="10"/>
          </p:nvPr>
        </p:nvSpPr>
        <p:spPr/>
        <p:txBody>
          <a:bodyPr/>
          <a:lstStyle/>
          <a:p>
            <a:fld id="{B40954ED-991C-46CF-ABF5-469CC513000C}" type="slidenum">
              <a:rPr lang="en-US" smtClean="0"/>
              <a:t>7</a:t>
            </a:fld>
            <a:endParaRPr lang="en-US"/>
          </a:p>
        </p:txBody>
      </p:sp>
    </p:spTree>
    <p:extLst>
      <p:ext uri="{BB962C8B-B14F-4D97-AF65-F5344CB8AC3E}">
        <p14:creationId xmlns:p14="http://schemas.microsoft.com/office/powerpoint/2010/main" val="2551984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Shortages in finances can be solved by the company setting enough money to facilitate the whole transitional process. All training, workshops, seminar requires additional sources that should be availed on commencement.</a:t>
            </a:r>
          </a:p>
          <a:p>
            <a:r>
              <a:rPr lang="en-US" sz="1200" kern="1200" dirty="0" smtClean="0">
                <a:solidFill>
                  <a:schemeClr val="tx1"/>
                </a:solidFill>
                <a:effectLst/>
                <a:latin typeface="+mn-lt"/>
                <a:ea typeface="+mn-ea"/>
                <a:cs typeface="+mn-cs"/>
              </a:rPr>
              <a:t>Employees' reluctance and opposition can be deal with in ensuring that the vision is communicated well and they understands the benefits that are attached to the cultural change (Calder, 2013).</a:t>
            </a:r>
          </a:p>
          <a:p>
            <a:endParaRPr lang="en-US" dirty="0"/>
          </a:p>
        </p:txBody>
      </p:sp>
      <p:sp>
        <p:nvSpPr>
          <p:cNvPr id="4" name="Slide Number Placeholder 3"/>
          <p:cNvSpPr>
            <a:spLocks noGrp="1"/>
          </p:cNvSpPr>
          <p:nvPr>
            <p:ph type="sldNum" sz="quarter" idx="10"/>
          </p:nvPr>
        </p:nvSpPr>
        <p:spPr/>
        <p:txBody>
          <a:bodyPr/>
          <a:lstStyle/>
          <a:p>
            <a:fld id="{B40954ED-991C-46CF-ABF5-469CC513000C}" type="slidenum">
              <a:rPr lang="en-US" smtClean="0"/>
              <a:t>8</a:t>
            </a:fld>
            <a:endParaRPr lang="en-US"/>
          </a:p>
        </p:txBody>
      </p:sp>
    </p:spTree>
    <p:extLst>
      <p:ext uri="{BB962C8B-B14F-4D97-AF65-F5344CB8AC3E}">
        <p14:creationId xmlns:p14="http://schemas.microsoft.com/office/powerpoint/2010/main" val="40396243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CCB6EA4-E6EC-4875-A7AA-5E3E09F7BCB7}" type="datetimeFigureOut">
              <a:rPr lang="en-US" smtClean="0"/>
              <a:t>4/28/2019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45AC1F4B-9AF7-4FC5-9D6C-D871D0110C2C}"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323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CB6EA4-E6EC-4875-A7AA-5E3E09F7BCB7}" type="datetimeFigureOut">
              <a:rPr lang="en-US" smtClean="0"/>
              <a:t>4/28/2019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1F4B-9AF7-4FC5-9D6C-D871D0110C2C}" type="slidenum">
              <a:rPr lang="en-US" smtClean="0"/>
              <a:t>‹#›</a:t>
            </a:fld>
            <a:endParaRPr lang="en-US"/>
          </a:p>
        </p:txBody>
      </p:sp>
    </p:spTree>
    <p:extLst>
      <p:ext uri="{BB962C8B-B14F-4D97-AF65-F5344CB8AC3E}">
        <p14:creationId xmlns:p14="http://schemas.microsoft.com/office/powerpoint/2010/main" val="1919180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CB6EA4-E6EC-4875-A7AA-5E3E09F7BCB7}" type="datetimeFigureOut">
              <a:rPr lang="en-US" smtClean="0"/>
              <a:t>4/28/2019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1F4B-9AF7-4FC5-9D6C-D871D0110C2C}"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1694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CCB6EA4-E6EC-4875-A7AA-5E3E09F7BCB7}" type="datetimeFigureOut">
              <a:rPr lang="en-US" smtClean="0"/>
              <a:t>4/28/2019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AC1F4B-9AF7-4FC5-9D6C-D871D0110C2C}" type="slidenum">
              <a:rPr lang="en-US" smtClean="0"/>
              <a:t>‹#›</a:t>
            </a:fld>
            <a:endParaRPr lang="en-US"/>
          </a:p>
        </p:txBody>
      </p:sp>
    </p:spTree>
    <p:extLst>
      <p:ext uri="{BB962C8B-B14F-4D97-AF65-F5344CB8AC3E}">
        <p14:creationId xmlns:p14="http://schemas.microsoft.com/office/powerpoint/2010/main" val="2275069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CCB6EA4-E6EC-4875-A7AA-5E3E09F7BCB7}" type="datetimeFigureOut">
              <a:rPr lang="en-US" smtClean="0"/>
              <a:t>4/28/2019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AC1F4B-9AF7-4FC5-9D6C-D871D0110C2C}"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6696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CCB6EA4-E6EC-4875-A7AA-5E3E09F7BCB7}" type="datetimeFigureOut">
              <a:rPr lang="en-US" smtClean="0"/>
              <a:t>4/28/2019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AC1F4B-9AF7-4FC5-9D6C-D871D0110C2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6119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CB6EA4-E6EC-4875-A7AA-5E3E09F7BCB7}" type="datetimeFigureOut">
              <a:rPr lang="en-US" smtClean="0"/>
              <a:t>4/28/2019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AC1F4B-9AF7-4FC5-9D6C-D871D0110C2C}" type="slidenum">
              <a:rPr lang="en-US" smtClean="0"/>
              <a:t>‹#›</a:t>
            </a:fld>
            <a:endParaRPr lang="en-US"/>
          </a:p>
        </p:txBody>
      </p:sp>
    </p:spTree>
    <p:extLst>
      <p:ext uri="{BB962C8B-B14F-4D97-AF65-F5344CB8AC3E}">
        <p14:creationId xmlns:p14="http://schemas.microsoft.com/office/powerpoint/2010/main" val="1338942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CB6EA4-E6EC-4875-A7AA-5E3E09F7BCB7}" type="datetimeFigureOut">
              <a:rPr lang="en-US" smtClean="0"/>
              <a:t>4/28/2019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AC1F4B-9AF7-4FC5-9D6C-D871D0110C2C}"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2932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CB6EA4-E6EC-4875-A7AA-5E3E09F7BCB7}" type="datetimeFigureOut">
              <a:rPr lang="en-US" smtClean="0"/>
              <a:t>4/28/2019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AC1F4B-9AF7-4FC5-9D6C-D871D0110C2C}" type="slidenum">
              <a:rPr lang="en-US" smtClean="0"/>
              <a:t>‹#›</a:t>
            </a:fld>
            <a:endParaRPr lang="en-US"/>
          </a:p>
        </p:txBody>
      </p:sp>
    </p:spTree>
    <p:extLst>
      <p:ext uri="{BB962C8B-B14F-4D97-AF65-F5344CB8AC3E}">
        <p14:creationId xmlns:p14="http://schemas.microsoft.com/office/powerpoint/2010/main" val="4219960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CB6EA4-E6EC-4875-A7AA-5E3E09F7BCB7}" type="datetimeFigureOut">
              <a:rPr lang="en-US" smtClean="0"/>
              <a:t>4/28/2019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AC1F4B-9AF7-4FC5-9D6C-D871D0110C2C}" type="slidenum">
              <a:rPr lang="en-US" smtClean="0"/>
              <a:t>‹#›</a:t>
            </a:fld>
            <a:endParaRPr lang="en-US"/>
          </a:p>
        </p:txBody>
      </p:sp>
    </p:spTree>
    <p:extLst>
      <p:ext uri="{BB962C8B-B14F-4D97-AF65-F5344CB8AC3E}">
        <p14:creationId xmlns:p14="http://schemas.microsoft.com/office/powerpoint/2010/main" val="1621105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CB6EA4-E6EC-4875-A7AA-5E3E09F7BCB7}" type="datetimeFigureOut">
              <a:rPr lang="en-US" smtClean="0"/>
              <a:t>4/28/2019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1F4B-9AF7-4FC5-9D6C-D871D0110C2C}"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6621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CB6EA4-E6EC-4875-A7AA-5E3E09F7BCB7}" type="datetimeFigureOut">
              <a:rPr lang="en-US" smtClean="0"/>
              <a:t>4/28/2019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1F4B-9AF7-4FC5-9D6C-D871D0110C2C}"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915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CB6EA4-E6EC-4875-A7AA-5E3E09F7BCB7}" type="datetimeFigureOut">
              <a:rPr lang="en-US" smtClean="0"/>
              <a:t>4/28/2019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1F4B-9AF7-4FC5-9D6C-D871D0110C2C}" type="slidenum">
              <a:rPr lang="en-US" smtClean="0"/>
              <a:t>‹#›</a:t>
            </a:fld>
            <a:endParaRPr lang="en-US"/>
          </a:p>
        </p:txBody>
      </p:sp>
    </p:spTree>
    <p:extLst>
      <p:ext uri="{BB962C8B-B14F-4D97-AF65-F5344CB8AC3E}">
        <p14:creationId xmlns:p14="http://schemas.microsoft.com/office/powerpoint/2010/main" val="1154374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CB6EA4-E6EC-4875-A7AA-5E3E09F7BCB7}" type="datetimeFigureOut">
              <a:rPr lang="en-US" smtClean="0"/>
              <a:t>4/28/2019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1F4B-9AF7-4FC5-9D6C-D871D0110C2C}"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2633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CB6EA4-E6EC-4875-A7AA-5E3E09F7BCB7}" type="datetimeFigureOut">
              <a:rPr lang="en-US" smtClean="0"/>
              <a:t>4/28/2019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1F4B-9AF7-4FC5-9D6C-D871D0110C2C}"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42806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CB6EA4-E6EC-4875-A7AA-5E3E09F7BCB7}" type="datetimeFigureOut">
              <a:rPr lang="en-US" smtClean="0"/>
              <a:t>4/28/2019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1F4B-9AF7-4FC5-9D6C-D871D0110C2C}"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88380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CB6EA4-E6EC-4875-A7AA-5E3E09F7BCB7}" type="datetimeFigureOut">
              <a:rPr lang="en-US" smtClean="0"/>
              <a:t>4/28/2019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AC1F4B-9AF7-4FC5-9D6C-D871D0110C2C}"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1422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CCB6EA4-E6EC-4875-A7AA-5E3E09F7BCB7}" type="datetimeFigureOut">
              <a:rPr lang="en-US" smtClean="0"/>
              <a:t>4/28/2019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5AC1F4B-9AF7-4FC5-9D6C-D871D0110C2C}" type="slidenum">
              <a:rPr lang="en-US" smtClean="0"/>
              <a:t>‹#›</a:t>
            </a:fld>
            <a:endParaRPr lang="en-US"/>
          </a:p>
        </p:txBody>
      </p:sp>
    </p:spTree>
    <p:extLst>
      <p:ext uri="{BB962C8B-B14F-4D97-AF65-F5344CB8AC3E}">
        <p14:creationId xmlns:p14="http://schemas.microsoft.com/office/powerpoint/2010/main" val="13614528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dx.doi.org/10.18848/1447-9524/cgp/v08i01/5043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Strategy Plan for Selling  Vision</a:t>
            </a:r>
            <a:endParaRPr lang="en-US" dirty="0"/>
          </a:p>
        </p:txBody>
      </p:sp>
      <p:sp>
        <p:nvSpPr>
          <p:cNvPr id="7" name="Subtitle 6"/>
          <p:cNvSpPr>
            <a:spLocks noGrp="1"/>
          </p:cNvSpPr>
          <p:nvPr>
            <p:ph type="subTitle" idx="1"/>
          </p:nvPr>
        </p:nvSpPr>
        <p:spPr/>
        <p:txBody>
          <a:bodyPr/>
          <a:lstStyle/>
          <a:p>
            <a:r>
              <a:rPr lang="en-US" dirty="0" smtClean="0"/>
              <a:t>Student’s Name:</a:t>
            </a:r>
          </a:p>
          <a:p>
            <a:r>
              <a:rPr lang="en-US" dirty="0" smtClean="0"/>
              <a:t>Institutional Affiliation:</a:t>
            </a:r>
            <a:endParaRPr lang="en-US" dirty="0"/>
          </a:p>
        </p:txBody>
      </p:sp>
    </p:spTree>
    <p:extLst>
      <p:ext uri="{BB962C8B-B14F-4D97-AF65-F5344CB8AC3E}">
        <p14:creationId xmlns:p14="http://schemas.microsoft.com/office/powerpoint/2010/main" val="449423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Vision </a:t>
            </a:r>
            <a:r>
              <a:rPr lang="en-US" b="1" dirty="0"/>
              <a:t>Statement</a:t>
            </a:r>
            <a:r>
              <a:rPr lang="en-US" dirty="0"/>
              <a:t/>
            </a:r>
            <a:br>
              <a:rPr lang="en-US" dirty="0"/>
            </a:br>
            <a:endParaRPr lang="en-US" dirty="0"/>
          </a:p>
        </p:txBody>
      </p:sp>
      <p:sp>
        <p:nvSpPr>
          <p:cNvPr id="3" name="Content Placeholder 2"/>
          <p:cNvSpPr>
            <a:spLocks noGrp="1"/>
          </p:cNvSpPr>
          <p:nvPr>
            <p:ph idx="1"/>
          </p:nvPr>
        </p:nvSpPr>
        <p:spPr/>
        <p:txBody>
          <a:bodyPr/>
          <a:lstStyle/>
          <a:p>
            <a:endParaRPr lang="en-US" sz="2800" dirty="0" smtClean="0"/>
          </a:p>
          <a:p>
            <a:r>
              <a:rPr lang="en-US" sz="2800" dirty="0" smtClean="0"/>
              <a:t>We </a:t>
            </a:r>
            <a:r>
              <a:rPr lang="en-US" sz="2800" dirty="0"/>
              <a:t>endeavor to offer customer-valued solutions with a high quality product, services and best prices to make our hardware store top priority for the home enhancement.</a:t>
            </a:r>
          </a:p>
          <a:p>
            <a:endParaRPr lang="en-US" dirty="0"/>
          </a:p>
        </p:txBody>
      </p:sp>
    </p:spTree>
    <p:extLst>
      <p:ext uri="{BB962C8B-B14F-4D97-AF65-F5344CB8AC3E}">
        <p14:creationId xmlns:p14="http://schemas.microsoft.com/office/powerpoint/2010/main" val="658889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Organizational </a:t>
            </a:r>
            <a:r>
              <a:rPr lang="en-US" b="1" dirty="0"/>
              <a:t>Change Model</a:t>
            </a:r>
            <a:br>
              <a:rPr lang="en-US" b="1" dirty="0"/>
            </a:br>
            <a:endParaRPr lang="en-US" b="1" dirty="0"/>
          </a:p>
        </p:txBody>
      </p:sp>
      <p:sp>
        <p:nvSpPr>
          <p:cNvPr id="3" name="Content Placeholder 2"/>
          <p:cNvSpPr>
            <a:spLocks noGrp="1"/>
          </p:cNvSpPr>
          <p:nvPr>
            <p:ph idx="1"/>
          </p:nvPr>
        </p:nvSpPr>
        <p:spPr/>
        <p:txBody>
          <a:bodyPr>
            <a:normAutofit/>
          </a:bodyPr>
          <a:lstStyle/>
          <a:p>
            <a:r>
              <a:rPr lang="en-US" sz="2800" dirty="0"/>
              <a:t>The Company will use the Kotter’s model in achieving the cultural change</a:t>
            </a:r>
          </a:p>
          <a:p>
            <a:r>
              <a:rPr lang="en-US" sz="2800" dirty="0"/>
              <a:t>The Model is geared to the upper-level of management</a:t>
            </a:r>
          </a:p>
          <a:p>
            <a:r>
              <a:rPr lang="en-US" sz="2800" dirty="0"/>
              <a:t>What the individuals should implement to lead a change and not necessarily manage.</a:t>
            </a:r>
          </a:p>
          <a:p>
            <a:endParaRPr lang="en-US" sz="2800" dirty="0"/>
          </a:p>
        </p:txBody>
      </p:sp>
    </p:spTree>
    <p:extLst>
      <p:ext uri="{BB962C8B-B14F-4D97-AF65-F5344CB8AC3E}">
        <p14:creationId xmlns:p14="http://schemas.microsoft.com/office/powerpoint/2010/main" val="919636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Kotter’s 8 Steps Change Model</a:t>
            </a:r>
          </a:p>
        </p:txBody>
      </p:sp>
      <p:sp>
        <p:nvSpPr>
          <p:cNvPr id="3" name="Content Placeholder 2"/>
          <p:cNvSpPr>
            <a:spLocks noGrp="1"/>
          </p:cNvSpPr>
          <p:nvPr>
            <p:ph idx="1"/>
          </p:nvPr>
        </p:nvSpPr>
        <p:spPr/>
        <p:txBody>
          <a:bodyPr>
            <a:normAutofit lnSpcReduction="10000"/>
          </a:bodyPr>
          <a:lstStyle/>
          <a:p>
            <a:pPr marL="0" indent="0">
              <a:buNone/>
            </a:pPr>
            <a:r>
              <a:rPr lang="en-US" b="1" dirty="0" smtClean="0"/>
              <a:t>1. Establish </a:t>
            </a:r>
            <a:r>
              <a:rPr lang="en-US" b="1" dirty="0"/>
              <a:t>a sense of urgency</a:t>
            </a:r>
            <a:endParaRPr lang="en-US" dirty="0"/>
          </a:p>
          <a:p>
            <a:r>
              <a:rPr lang="en-US" dirty="0"/>
              <a:t>This is achieved by identification of potential threats that may arise in future</a:t>
            </a:r>
          </a:p>
          <a:p>
            <a:r>
              <a:rPr lang="en-US" dirty="0" smtClean="0"/>
              <a:t>Request </a:t>
            </a:r>
            <a:r>
              <a:rPr lang="en-US" dirty="0"/>
              <a:t>involvement and supportive ideas from your employees.</a:t>
            </a:r>
          </a:p>
          <a:p>
            <a:pPr marL="0" indent="0">
              <a:buNone/>
            </a:pPr>
            <a:r>
              <a:rPr lang="en-US" b="1" dirty="0" smtClean="0"/>
              <a:t>2. Formation </a:t>
            </a:r>
            <a:r>
              <a:rPr lang="en-US" b="1" dirty="0"/>
              <a:t>of a powerful coalition</a:t>
            </a:r>
            <a:r>
              <a:rPr lang="en-US" dirty="0"/>
              <a:t>: identification of effective leaders in the organization and key stalk holders</a:t>
            </a:r>
          </a:p>
          <a:p>
            <a:r>
              <a:rPr lang="en-US" dirty="0"/>
              <a:t>Creation of powerful teamwork</a:t>
            </a:r>
          </a:p>
          <a:p>
            <a:r>
              <a:rPr lang="en-US" dirty="0"/>
              <a:t>Identification of the weak areas from the team</a:t>
            </a:r>
          </a:p>
        </p:txBody>
      </p:sp>
    </p:spTree>
    <p:extLst>
      <p:ext uri="{BB962C8B-B14F-4D97-AF65-F5344CB8AC3E}">
        <p14:creationId xmlns:p14="http://schemas.microsoft.com/office/powerpoint/2010/main" val="4091545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Kotter’s </a:t>
            </a:r>
            <a:r>
              <a:rPr lang="en-US" b="1" dirty="0"/>
              <a:t>8 Steps Change Model CONT:</a:t>
            </a:r>
            <a:br>
              <a:rPr lang="en-US" b="1" dirty="0"/>
            </a:br>
            <a:endParaRPr lang="en-US" b="1" dirty="0"/>
          </a:p>
        </p:txBody>
      </p:sp>
      <p:sp>
        <p:nvSpPr>
          <p:cNvPr id="3" name="Content Placeholder 2"/>
          <p:cNvSpPr>
            <a:spLocks noGrp="1"/>
          </p:cNvSpPr>
          <p:nvPr>
            <p:ph idx="1"/>
          </p:nvPr>
        </p:nvSpPr>
        <p:spPr>
          <a:xfrm>
            <a:off x="1295400" y="2392680"/>
            <a:ext cx="9784079" cy="3855720"/>
          </a:xfrm>
        </p:spPr>
        <p:txBody>
          <a:bodyPr>
            <a:noAutofit/>
          </a:bodyPr>
          <a:lstStyle/>
          <a:p>
            <a:pPr marL="0" indent="0">
              <a:buNone/>
            </a:pPr>
            <a:r>
              <a:rPr lang="en-US" sz="1900" b="1" dirty="0" smtClean="0"/>
              <a:t>3. Develop </a:t>
            </a:r>
            <a:r>
              <a:rPr lang="en-US" sz="1900" b="1" dirty="0"/>
              <a:t>vision and </a:t>
            </a:r>
            <a:r>
              <a:rPr lang="en-US" sz="1900" b="1" dirty="0" smtClean="0"/>
              <a:t>strategy</a:t>
            </a:r>
            <a:endParaRPr lang="en-US" sz="1900" dirty="0"/>
          </a:p>
          <a:p>
            <a:r>
              <a:rPr lang="en-US" sz="1900" dirty="0"/>
              <a:t>Determination of core values and strategies to realize the change of culture in the organization</a:t>
            </a:r>
          </a:p>
          <a:p>
            <a:r>
              <a:rPr lang="en-US" sz="1900" dirty="0"/>
              <a:t>Making sure that change leaders can understand the companies’ vision</a:t>
            </a:r>
          </a:p>
          <a:p>
            <a:pPr marL="0" indent="0">
              <a:buNone/>
            </a:pPr>
            <a:r>
              <a:rPr lang="en-US" sz="1900" b="1" dirty="0" smtClean="0"/>
              <a:t>4. Communication </a:t>
            </a:r>
            <a:r>
              <a:rPr lang="en-US" sz="1900" b="1" dirty="0"/>
              <a:t>of the vision:</a:t>
            </a:r>
            <a:r>
              <a:rPr lang="en-US" sz="1900" dirty="0"/>
              <a:t> </a:t>
            </a:r>
            <a:endParaRPr lang="en-US" sz="1900" dirty="0" smtClean="0"/>
          </a:p>
          <a:p>
            <a:r>
              <a:rPr lang="en-US" sz="1900" dirty="0"/>
              <a:t>C</a:t>
            </a:r>
            <a:r>
              <a:rPr lang="en-US" sz="1900" dirty="0" smtClean="0"/>
              <a:t>ommunicate </a:t>
            </a:r>
            <a:r>
              <a:rPr lang="en-US" sz="1900" dirty="0"/>
              <a:t>the change in vision in a convincing way</a:t>
            </a:r>
          </a:p>
          <a:p>
            <a:r>
              <a:rPr lang="en-US" sz="1900" dirty="0"/>
              <a:t>Deal with concerns and issues of your employees</a:t>
            </a:r>
          </a:p>
          <a:p>
            <a:pPr marL="0" indent="0">
              <a:buNone/>
            </a:pPr>
            <a:r>
              <a:rPr lang="en-US" sz="1900" b="1" dirty="0" smtClean="0"/>
              <a:t>5. Removing </a:t>
            </a:r>
            <a:r>
              <a:rPr lang="en-US" sz="1900" b="1" dirty="0"/>
              <a:t>obstacles</a:t>
            </a:r>
            <a:endParaRPr lang="en-US" sz="1900" dirty="0"/>
          </a:p>
          <a:p>
            <a:r>
              <a:rPr lang="en-US" sz="1900" dirty="0"/>
              <a:t>Making sure that organizational processes are in conjunctions with the companies vision</a:t>
            </a:r>
          </a:p>
          <a:p>
            <a:r>
              <a:rPr lang="en-US" sz="1900" dirty="0"/>
              <a:t>Identify any barriers to change in organization culture</a:t>
            </a:r>
          </a:p>
          <a:p>
            <a:endParaRPr lang="en-US" sz="1900" dirty="0"/>
          </a:p>
        </p:txBody>
      </p:sp>
    </p:spTree>
    <p:extLst>
      <p:ext uri="{BB962C8B-B14F-4D97-AF65-F5344CB8AC3E}">
        <p14:creationId xmlns:p14="http://schemas.microsoft.com/office/powerpoint/2010/main" val="260749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Kotter’s </a:t>
            </a:r>
            <a:r>
              <a:rPr lang="en-US" b="1" dirty="0"/>
              <a:t>8 Steps Change Model CONT:</a:t>
            </a:r>
            <a:br>
              <a:rPr lang="en-US" b="1" dirty="0"/>
            </a:br>
            <a:endParaRPr lang="en-US" b="1" dirty="0"/>
          </a:p>
        </p:txBody>
      </p:sp>
      <p:sp>
        <p:nvSpPr>
          <p:cNvPr id="3" name="Content Placeholder 2"/>
          <p:cNvSpPr>
            <a:spLocks noGrp="1"/>
          </p:cNvSpPr>
          <p:nvPr>
            <p:ph idx="1"/>
          </p:nvPr>
        </p:nvSpPr>
        <p:spPr>
          <a:xfrm>
            <a:off x="1295400" y="2423160"/>
            <a:ext cx="9982199" cy="3840480"/>
          </a:xfrm>
        </p:spPr>
        <p:txBody>
          <a:bodyPr>
            <a:noAutofit/>
          </a:bodyPr>
          <a:lstStyle/>
          <a:p>
            <a:pPr marL="0" lvl="0" indent="0">
              <a:buNone/>
            </a:pPr>
            <a:r>
              <a:rPr lang="en-US" sz="2100" dirty="0" smtClean="0"/>
              <a:t>6. </a:t>
            </a:r>
            <a:r>
              <a:rPr lang="en-US" sz="2100" b="1" dirty="0" smtClean="0"/>
              <a:t>Creating </a:t>
            </a:r>
            <a:r>
              <a:rPr lang="en-US" sz="2100" b="1" dirty="0"/>
              <a:t>Short Term goals</a:t>
            </a:r>
          </a:p>
          <a:p>
            <a:r>
              <a:rPr lang="en-US" sz="2100" dirty="0"/>
              <a:t>Creating numerous short targets as compared to one main goal</a:t>
            </a:r>
          </a:p>
          <a:p>
            <a:r>
              <a:rPr lang="en-US" sz="2100" dirty="0"/>
              <a:t>Reward contributions of people</a:t>
            </a:r>
          </a:p>
          <a:p>
            <a:pPr marL="0" lvl="0" indent="0">
              <a:buNone/>
            </a:pPr>
            <a:r>
              <a:rPr lang="en-US" sz="2100" b="1" dirty="0" smtClean="0"/>
              <a:t>7. Build </a:t>
            </a:r>
            <a:r>
              <a:rPr lang="en-US" sz="2100" b="1" dirty="0"/>
              <a:t>on change</a:t>
            </a:r>
          </a:p>
          <a:p>
            <a:r>
              <a:rPr lang="en-US" sz="2100" dirty="0"/>
              <a:t>Achieve continuous improvement by analysis of individuals with prosperous experiences.</a:t>
            </a:r>
          </a:p>
          <a:p>
            <a:pPr marL="0" lvl="0" indent="0">
              <a:buNone/>
            </a:pPr>
            <a:r>
              <a:rPr lang="en-US" sz="2100" b="1" dirty="0" smtClean="0"/>
              <a:t>8. Anchoring </a:t>
            </a:r>
            <a:r>
              <a:rPr lang="en-US" sz="2100" b="1" dirty="0"/>
              <a:t>change in corporate culture</a:t>
            </a:r>
          </a:p>
          <a:p>
            <a:r>
              <a:rPr lang="en-US" sz="2100" dirty="0"/>
              <a:t>Ensuring change becomes an integral part of the organization</a:t>
            </a:r>
          </a:p>
          <a:p>
            <a:r>
              <a:rPr lang="en-US" sz="2100" dirty="0"/>
              <a:t>Ensuring the support of the company leaders towards the change</a:t>
            </a:r>
          </a:p>
        </p:txBody>
      </p:sp>
    </p:spTree>
    <p:extLst>
      <p:ext uri="{BB962C8B-B14F-4D97-AF65-F5344CB8AC3E}">
        <p14:creationId xmlns:p14="http://schemas.microsoft.com/office/powerpoint/2010/main" val="2210431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t>Influences of the steps on challenges faced</a:t>
            </a:r>
            <a:br>
              <a:rPr lang="en-US" sz="4000" b="1" dirty="0"/>
            </a:br>
            <a:endParaRPr lang="en-US" sz="4000" b="1" dirty="0"/>
          </a:p>
        </p:txBody>
      </p:sp>
      <p:sp>
        <p:nvSpPr>
          <p:cNvPr id="3" name="Content Placeholder 2"/>
          <p:cNvSpPr>
            <a:spLocks noGrp="1"/>
          </p:cNvSpPr>
          <p:nvPr>
            <p:ph idx="1"/>
          </p:nvPr>
        </p:nvSpPr>
        <p:spPr/>
        <p:txBody>
          <a:bodyPr>
            <a:normAutofit/>
          </a:bodyPr>
          <a:lstStyle/>
          <a:p>
            <a:r>
              <a:rPr lang="en-US" sz="3600" dirty="0"/>
              <a:t>The steps enable easy transitional process</a:t>
            </a:r>
          </a:p>
          <a:p>
            <a:r>
              <a:rPr lang="en-US" sz="3600" dirty="0"/>
              <a:t>Some of the lengthy steps may require some time</a:t>
            </a:r>
          </a:p>
          <a:p>
            <a:r>
              <a:rPr lang="en-US" sz="3600" dirty="0"/>
              <a:t>The steps are oriented for the campaign and ensuring that every team member is on board</a:t>
            </a:r>
          </a:p>
        </p:txBody>
      </p:sp>
    </p:spTree>
    <p:extLst>
      <p:ext uri="{BB962C8B-B14F-4D97-AF65-F5344CB8AC3E}">
        <p14:creationId xmlns:p14="http://schemas.microsoft.com/office/powerpoint/2010/main" val="3996953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Mitigation Plan</a:t>
            </a:r>
          </a:p>
        </p:txBody>
      </p:sp>
      <p:sp>
        <p:nvSpPr>
          <p:cNvPr id="3" name="Content Placeholder 2"/>
          <p:cNvSpPr>
            <a:spLocks noGrp="1"/>
          </p:cNvSpPr>
          <p:nvPr>
            <p:ph idx="1"/>
          </p:nvPr>
        </p:nvSpPr>
        <p:spPr/>
        <p:txBody>
          <a:bodyPr>
            <a:normAutofit/>
          </a:bodyPr>
          <a:lstStyle/>
          <a:p>
            <a:r>
              <a:rPr lang="en-US" sz="3600" dirty="0"/>
              <a:t>The best method is the identification of the challenges and devises ways of overcoming them.</a:t>
            </a:r>
          </a:p>
          <a:p>
            <a:r>
              <a:rPr lang="en-US" sz="3600" dirty="0"/>
              <a:t>Challenges faced include, shortage in finances, employee’s oppositions, reluctances of the employees.</a:t>
            </a:r>
          </a:p>
        </p:txBody>
      </p:sp>
    </p:spTree>
    <p:extLst>
      <p:ext uri="{BB962C8B-B14F-4D97-AF65-F5344CB8AC3E}">
        <p14:creationId xmlns:p14="http://schemas.microsoft.com/office/powerpoint/2010/main" val="1760464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smtClean="0"/>
              <a:t/>
            </a:r>
            <a:br>
              <a:rPr lang="en-US" b="1" dirty="0" smtClean="0"/>
            </a:br>
            <a:r>
              <a:rPr lang="en-US" b="1" dirty="0" smtClean="0"/>
              <a:t>Conclusion</a:t>
            </a:r>
            <a:r>
              <a:rPr lang="en-US" b="1" dirty="0"/>
              <a:t/>
            </a:r>
            <a:br>
              <a:rPr lang="en-US" b="1" dirty="0"/>
            </a:br>
            <a:endParaRPr lang="en-US" b="1" dirty="0"/>
          </a:p>
        </p:txBody>
      </p:sp>
      <p:sp>
        <p:nvSpPr>
          <p:cNvPr id="3" name="Content Placeholder 2"/>
          <p:cNvSpPr>
            <a:spLocks noGrp="1"/>
          </p:cNvSpPr>
          <p:nvPr>
            <p:ph idx="1"/>
          </p:nvPr>
        </p:nvSpPr>
        <p:spPr/>
        <p:txBody>
          <a:bodyPr>
            <a:noAutofit/>
          </a:bodyPr>
          <a:lstStyle/>
          <a:p>
            <a:r>
              <a:rPr lang="en-US" sz="2800" dirty="0"/>
              <a:t>Selling out vision requires good teamwork, creation of the vision, identification of obstacle and how to solve them. </a:t>
            </a:r>
            <a:endParaRPr lang="en-US" sz="2800" dirty="0" smtClean="0"/>
          </a:p>
          <a:p>
            <a:r>
              <a:rPr lang="en-US" sz="2800" dirty="0" smtClean="0"/>
              <a:t>This </a:t>
            </a:r>
            <a:r>
              <a:rPr lang="en-US" sz="2800" dirty="0"/>
              <a:t>should be done in a consequential manner to ensure that the company successfully changes culture. </a:t>
            </a:r>
            <a:endParaRPr lang="en-US" sz="2800" dirty="0" smtClean="0"/>
          </a:p>
          <a:p>
            <a:r>
              <a:rPr lang="en-US" sz="2800" dirty="0" smtClean="0"/>
              <a:t>It </a:t>
            </a:r>
            <a:r>
              <a:rPr lang="en-US" sz="2800" dirty="0"/>
              <a:t>is important to keep the change simple and assess the feedback from the employees and create awareness to the team on the progress of the change.</a:t>
            </a:r>
          </a:p>
          <a:p>
            <a:endParaRPr lang="en-US" sz="2800" dirty="0"/>
          </a:p>
        </p:txBody>
      </p:sp>
    </p:spTree>
    <p:extLst>
      <p:ext uri="{BB962C8B-B14F-4D97-AF65-F5344CB8AC3E}">
        <p14:creationId xmlns:p14="http://schemas.microsoft.com/office/powerpoint/2010/main" val="4021117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sz="5300" b="1" dirty="0" smtClean="0"/>
              <a:t>References</a:t>
            </a:r>
            <a:r>
              <a:rPr lang="en-US" dirty="0"/>
              <a:t/>
            </a:r>
            <a:br>
              <a:rPr lang="en-US" dirty="0"/>
            </a:br>
            <a:endParaRPr lang="en-US" dirty="0"/>
          </a:p>
        </p:txBody>
      </p:sp>
      <p:sp>
        <p:nvSpPr>
          <p:cNvPr id="3" name="Content Placeholder 2"/>
          <p:cNvSpPr>
            <a:spLocks noGrp="1"/>
          </p:cNvSpPr>
          <p:nvPr>
            <p:ph idx="1"/>
          </p:nvPr>
        </p:nvSpPr>
        <p:spPr/>
        <p:txBody>
          <a:bodyPr>
            <a:normAutofit fontScale="62500" lnSpcReduction="20000"/>
          </a:bodyPr>
          <a:lstStyle/>
          <a:p>
            <a:r>
              <a:rPr lang="en-US" sz="3400" dirty="0"/>
              <a:t>Calder, A. M. (2013). Organizational change: Models for successfully implementing change.</a:t>
            </a:r>
          </a:p>
          <a:p>
            <a:r>
              <a:rPr lang="en-US" sz="3400" dirty="0"/>
              <a:t>Doll, Y., &amp; Miller, B. (2008). Applying the Kotter Model. </a:t>
            </a:r>
            <a:r>
              <a:rPr lang="en-US" sz="3400" i="1" dirty="0"/>
              <a:t>The International Journal Of Knowledge, Culture, And Change Management: Annual Review</a:t>
            </a:r>
            <a:r>
              <a:rPr lang="en-US" sz="3400" dirty="0"/>
              <a:t>, </a:t>
            </a:r>
            <a:r>
              <a:rPr lang="en-US" sz="3400" i="1" dirty="0"/>
              <a:t>8</a:t>
            </a:r>
            <a:r>
              <a:rPr lang="en-US" sz="3400" dirty="0"/>
              <a:t>(1), 53-60. </a:t>
            </a:r>
            <a:r>
              <a:rPr lang="en-US" sz="3400" u="sng" dirty="0">
                <a:hlinkClick r:id="rId2"/>
              </a:rPr>
              <a:t>http://</a:t>
            </a:r>
            <a:r>
              <a:rPr lang="en-US" sz="3400" u="sng" dirty="0" smtClean="0">
                <a:hlinkClick r:id="rId2"/>
              </a:rPr>
              <a:t>dx.doi.org/10.18848/1447-9524/cgp/v08i01/50438</a:t>
            </a:r>
            <a:endParaRPr lang="en-US" sz="3400" dirty="0"/>
          </a:p>
          <a:p>
            <a:r>
              <a:rPr lang="en-US" sz="3400" dirty="0"/>
              <a:t>Kotter, J. P. (2008). Developing a change‐friendly culture. </a:t>
            </a:r>
            <a:r>
              <a:rPr lang="en-US" sz="3400" i="1" dirty="0"/>
              <a:t>Leader to Leader</a:t>
            </a:r>
            <a:r>
              <a:rPr lang="en-US" sz="3400" dirty="0"/>
              <a:t>, </a:t>
            </a:r>
            <a:r>
              <a:rPr lang="en-US" sz="3400" i="1" dirty="0"/>
              <a:t>2008</a:t>
            </a:r>
            <a:r>
              <a:rPr lang="en-US" sz="3400" dirty="0"/>
              <a:t>(48), 33-38.</a:t>
            </a:r>
          </a:p>
          <a:p>
            <a:r>
              <a:rPr lang="en-US" sz="3400" dirty="0"/>
              <a:t>Kotter, J. P. (2012). </a:t>
            </a:r>
            <a:r>
              <a:rPr lang="en-US" sz="3400" i="1" dirty="0"/>
              <a:t>Leading change</a:t>
            </a:r>
            <a:r>
              <a:rPr lang="en-US" sz="3400" dirty="0"/>
              <a:t>. Boston, Mass: Harvard Business Review Press.</a:t>
            </a:r>
          </a:p>
          <a:p>
            <a:r>
              <a:rPr lang="en-US" sz="3400" dirty="0" err="1"/>
              <a:t>Moorhouse</a:t>
            </a:r>
            <a:r>
              <a:rPr lang="en-US" sz="3400" dirty="0"/>
              <a:t>, B. (2010). Selling a Vision. Design Management Journal (Former Series), 8(1), 50-55. http://dx.doi.org/10.1111/j.1948-7169.1997.tb00506.x</a:t>
            </a:r>
          </a:p>
          <a:p>
            <a:pPr marL="0" indent="0">
              <a:buNone/>
            </a:pPr>
            <a:endParaRPr lang="en-US" dirty="0"/>
          </a:p>
          <a:p>
            <a:endParaRPr lang="en-US" dirty="0"/>
          </a:p>
        </p:txBody>
      </p:sp>
    </p:spTree>
    <p:extLst>
      <p:ext uri="{BB962C8B-B14F-4D97-AF65-F5344CB8AC3E}">
        <p14:creationId xmlns:p14="http://schemas.microsoft.com/office/powerpoint/2010/main" val="59489139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16</TotalTime>
  <Words>1049</Words>
  <Application>Microsoft Office PowerPoint</Application>
  <PresentationFormat>Widescreen</PresentationFormat>
  <Paragraphs>81</Paragraphs>
  <Slides>10</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Garamond</vt:lpstr>
      <vt:lpstr>Organic</vt:lpstr>
      <vt:lpstr>Strategy Plan for Selling  Vision</vt:lpstr>
      <vt:lpstr> Vision Statement </vt:lpstr>
      <vt:lpstr> Organizational Change Model </vt:lpstr>
      <vt:lpstr>Kotter’s 8 Steps Change Model</vt:lpstr>
      <vt:lpstr> Kotter’s 8 Steps Change Model CONT: </vt:lpstr>
      <vt:lpstr> Kotter’s 8 Steps Change Model CONT: </vt:lpstr>
      <vt:lpstr>Influences of the steps on challenges faced </vt:lpstr>
      <vt:lpstr>Mitigation Plan</vt:lpstr>
      <vt:lpstr> Conclusion </vt:lpstr>
      <vt:lpstr> 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Strategy Plan for Selling  Vision</dc:title>
  <dc:creator>wisdom edwin</dc:creator>
  <cp:lastModifiedBy>wisdom edwin</cp:lastModifiedBy>
  <cp:revision>2</cp:revision>
  <dcterms:created xsi:type="dcterms:W3CDTF">2019-04-28T04:11:10Z</dcterms:created>
  <dcterms:modified xsi:type="dcterms:W3CDTF">2019-04-28T04:27:13Z</dcterms:modified>
</cp:coreProperties>
</file>